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43205400" cx="288036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08">
          <p15:clr>
            <a:srgbClr val="A4A3A4"/>
          </p15:clr>
        </p15:guide>
        <p15:guide id="2" pos="9072">
          <p15:clr>
            <a:srgbClr val="A4A3A4"/>
          </p15:clr>
        </p15:guide>
      </p15:sldGuideLst>
    </p:ext>
    <p:ext uri="GoogleSlidesCustomDataVersion2">
      <go:slidesCustomData xmlns:go="http://customooxmlschemas.google.com/" r:id="rId7" roundtripDataSignature="AMtx7mge/pwJrVAIpmZOSTP+nJu8KisC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08" orient="horz"/>
        <p:guide pos="90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440000" y="10109880"/>
            <a:ext cx="2592288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1440000" y="10109880"/>
            <a:ext cx="2592288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2" type="body"/>
          </p:nvPr>
        </p:nvSpPr>
        <p:spPr>
          <a:xfrm>
            <a:off x="1440000" y="23198400"/>
            <a:ext cx="2592288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144000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2" type="body"/>
          </p:nvPr>
        </p:nvSpPr>
        <p:spPr>
          <a:xfrm>
            <a:off x="1472292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3" type="body"/>
          </p:nvPr>
        </p:nvSpPr>
        <p:spPr>
          <a:xfrm>
            <a:off x="144000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4" type="body"/>
          </p:nvPr>
        </p:nvSpPr>
        <p:spPr>
          <a:xfrm>
            <a:off x="1472292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1440000" y="1010988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2" type="body"/>
          </p:nvPr>
        </p:nvSpPr>
        <p:spPr>
          <a:xfrm>
            <a:off x="10204560" y="1010988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3" type="body"/>
          </p:nvPr>
        </p:nvSpPr>
        <p:spPr>
          <a:xfrm>
            <a:off x="18969480" y="1010988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4" type="body"/>
          </p:nvPr>
        </p:nvSpPr>
        <p:spPr>
          <a:xfrm>
            <a:off x="1440000" y="2319840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5" type="body"/>
          </p:nvPr>
        </p:nvSpPr>
        <p:spPr>
          <a:xfrm>
            <a:off x="10204560" y="2319840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6" type="body"/>
          </p:nvPr>
        </p:nvSpPr>
        <p:spPr>
          <a:xfrm>
            <a:off x="18969480" y="2319840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1440000" y="10109880"/>
            <a:ext cx="2592288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144000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2" type="body"/>
          </p:nvPr>
        </p:nvSpPr>
        <p:spPr>
          <a:xfrm>
            <a:off x="1472292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idx="1" type="subTitle"/>
          </p:nvPr>
        </p:nvSpPr>
        <p:spPr>
          <a:xfrm>
            <a:off x="2160360" y="13421520"/>
            <a:ext cx="24482880" cy="429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144000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2" type="body"/>
          </p:nvPr>
        </p:nvSpPr>
        <p:spPr>
          <a:xfrm>
            <a:off x="1472292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3" type="body"/>
          </p:nvPr>
        </p:nvSpPr>
        <p:spPr>
          <a:xfrm>
            <a:off x="144000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144000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2" type="body"/>
          </p:nvPr>
        </p:nvSpPr>
        <p:spPr>
          <a:xfrm>
            <a:off x="1472292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3" type="body"/>
          </p:nvPr>
        </p:nvSpPr>
        <p:spPr>
          <a:xfrm>
            <a:off x="1472292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144000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1472292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1440000" y="23198400"/>
            <a:ext cx="25922880" cy="1195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900" lIns="411475" spcFirstLastPara="1" rIns="411475" wrap="square" tIns="205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/>
          <p:nvPr>
            <p:ph idx="10" type="dt"/>
          </p:nvPr>
        </p:nvSpPr>
        <p:spPr>
          <a:xfrm>
            <a:off x="1440360" y="40044960"/>
            <a:ext cx="6720480" cy="23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900" lIns="411475" spcFirstLastPara="1" rIns="411475" wrap="square" tIns="2059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1" type="ftr"/>
          </p:nvPr>
        </p:nvSpPr>
        <p:spPr>
          <a:xfrm>
            <a:off x="9841320" y="40044960"/>
            <a:ext cx="9120960" cy="23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900" lIns="411475" spcFirstLastPara="1" rIns="411475" wrap="square" tIns="2059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20642760" y="40044960"/>
            <a:ext cx="6720480" cy="23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900" lIns="411475" spcFirstLastPara="1" rIns="411475" wrap="square" tIns="205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54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440000" y="10109880"/>
            <a:ext cx="25922880" cy="2505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/>
          <p:nvPr/>
        </p:nvSpPr>
        <p:spPr>
          <a:xfrm>
            <a:off x="14766300" y="37570022"/>
            <a:ext cx="133197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Getting Started with Blynk. Disponível em: https://examples.blynk.cc/?board=ESP8266&amp;shield=ESP8266%20WiFi&amp;example=GettingStarted%2FBlynkBlink. Acesso em: 16 ago. 2023.</a:t>
            </a:r>
            <a:endParaRPr sz="40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64" name="Google Shape;64;p1"/>
          <p:cNvSpPr/>
          <p:nvPr/>
        </p:nvSpPr>
        <p:spPr>
          <a:xfrm>
            <a:off x="3143122" y="6569783"/>
            <a:ext cx="225465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rgbClr val="1F1F1F"/>
                </a:solidFill>
                <a:latin typeface="Verdana"/>
                <a:ea typeface="Verdana"/>
                <a:cs typeface="Verdana"/>
                <a:sym typeface="Verdana"/>
              </a:rPr>
              <a:t>DISPOSITIVO DE SEGURANÇA IOT: PROTEÇÃO E CONFIABILIDADE CONTRA INTRUSOS</a:t>
            </a:r>
            <a:endParaRPr b="1" i="0" sz="9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54157" y="8347692"/>
            <a:ext cx="287244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4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Bruno Campos </a:t>
            </a:r>
            <a:r>
              <a:rPr lang="pt-BR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Menezes</a:t>
            </a:r>
            <a:r>
              <a:rPr i="0" lang="pt-BR" sz="4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r>
              <a:rPr lang="pt-BR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Gustavo Michell Frois Oliveir </a:t>
            </a:r>
            <a:r>
              <a:rPr lang="pt-BR" sz="4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Barreto</a:t>
            </a:r>
            <a:r>
              <a:rPr i="0" lang="pt-BR" sz="4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 i="0" sz="4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t-BR" sz="4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Pantuza, Lucas </a:t>
            </a:r>
            <a:r>
              <a:rPr i="0" lang="pt-BR" sz="4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(orientador).</a:t>
            </a:r>
            <a:endParaRPr i="0" sz="4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576000" y="10049649"/>
            <a:ext cx="13319640" cy="921876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576000" y="16149474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575993" y="23417387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14759807" y="17908580"/>
            <a:ext cx="13319640" cy="921876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CONCLUSÕES</a:t>
            </a:r>
            <a:endParaRPr b="1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14766265" y="26241832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14759800" y="36360362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576000" y="11098181"/>
            <a:ext cx="13319700" cy="5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A preocupação com a segurança é algo frequente na vida dos brasileiros, pensando nisso, é muito comum a utilização de dispositivos de segurança como cercas elétricas, câmeras, alarmes, etc. Entretanto, muitos destes dispositivos tem custo alto, seja do produto ou para sua instalação, desincentivando o proprietário a adquiri-lo.</a:t>
            </a:r>
            <a:endParaRPr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561243" y="17168144"/>
            <a:ext cx="13349100" cy="54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objetivo desse projeto é desenvolver um dispositivo de segurança de baixo custo, capaz de avisar caso haja algum intruso em um ambiente. Além disso, o projeto incentiva a familiaridade com os microcontroladores, inspirando o público a buscar conhecer sobre uma ferramenta que pode resolver grandes problemas através da automação, sendo uma solução barata e fácil de ser implementada.</a:t>
            </a:r>
            <a:endParaRPr i="0" sz="6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576000" y="24623325"/>
            <a:ext cx="7623600" cy="55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O sistema 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usa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Buzzer (1), D</a:t>
            </a:r>
            <a:r>
              <a:rPr lang="pt-BR" sz="3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isplay (2), Teclado matricial (4) e um Sensor de movimento HC-SR501 (5), todos conectados a um 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3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Dispositivo ESP8266 (3). O sensor detecta movimento e envia um sinal para o dispositivo. Se a pessoa que disparou o evento não</a:t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14766335" y="19207533"/>
            <a:ext cx="13319700" cy="56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Após todos os testes, o dispositivo se mostrou suficiente e eficiente para se chegar no resultado esperado. O sensor utilizado conseguiu captar a presença de movimento com a distância e precisão requerida, o processador foi suficiente para executar o software desenvolvido e a notificação foi corretamente entregue no celular do proprietário. O protótipo é capaz de contribui para a segurança de um ambiente monitorado mesmo sendo de baixo custo.</a:t>
            </a:r>
            <a:endParaRPr i="0" sz="4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14757500" y="27403150"/>
            <a:ext cx="133197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Este projeto torna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claro o quão viável é a utilização de 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microcontroladores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para resolver problemas que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possam parecer difíceis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. Além disso,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 vale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reforçar que é </a:t>
            </a:r>
            <a:r>
              <a:rPr lang="pt-BR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interessante 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aprender a desenvolver projetos como esse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i="0" lang="pt-BR" sz="4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para fins profissionais ou até mesmo para realização de projetos individuais com fins pessoais.</a:t>
            </a:r>
            <a:endParaRPr i="0" sz="4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409834" y="34740629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DADOS OBTIDOS E RESULTADOS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14757500" y="16481999"/>
            <a:ext cx="133197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Figura 3 - Diagrama de funcionamento do dispositivo. Fonte: Autores</a:t>
            </a:r>
            <a:endParaRPr b="1" sz="5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518027" y="4551032"/>
            <a:ext cx="27709309" cy="1752872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Código: 8703C1   Área: Ciências Exatas e da Terra e Engenharias 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Modalidade: Ciência Aplicada/Inovação Tecnológica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b="13501" l="1008" r="803" t="7549"/>
          <a:stretch/>
        </p:blipFill>
        <p:spPr>
          <a:xfrm>
            <a:off x="288232" y="504357"/>
            <a:ext cx="28227136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17" y="41620924"/>
            <a:ext cx="28774483" cy="137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b="4018" l="1008" r="2603" t="89263"/>
          <a:stretch/>
        </p:blipFill>
        <p:spPr>
          <a:xfrm>
            <a:off x="518027" y="4032748"/>
            <a:ext cx="27709309" cy="28803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/>
          <p:nvPr/>
        </p:nvSpPr>
        <p:spPr>
          <a:xfrm>
            <a:off x="14766265" y="32147582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400">
                <a:solidFill>
                  <a:schemeClr val="lt1"/>
                </a:solidFill>
              </a:rPr>
              <a:t>AGRADECIMENTOS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14766275" y="33447665"/>
            <a:ext cx="133197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90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Os autores do trabalho agradecem à DIRGRAD/CEFET-MG pelo suporte à realização do trabalho através do Programa Institucional de Educação Tutorial.</a:t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1525" y="10027251"/>
            <a:ext cx="13349176" cy="632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6">
            <a:alphaModFix/>
          </a:blip>
          <a:srcRect b="641" l="0" r="0" t="641"/>
          <a:stretch/>
        </p:blipFill>
        <p:spPr>
          <a:xfrm>
            <a:off x="8312625" y="24456000"/>
            <a:ext cx="5286673" cy="5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8524025" y="29675000"/>
            <a:ext cx="48639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2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Figura 1 - Protótipo Fonte: Autores</a:t>
            </a:r>
            <a:endParaRPr b="1" sz="2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576000" y="30085100"/>
            <a:ext cx="130977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digitar a senha após um intervalo de tempo pré-configurado, ou errar a senha por três vezes, o sistema dispara o alarme e envia um alerta para o celular do proprietário através do aplicativo Blynk. Se a senha estiver correta, apenas informa sobre a presença da pessoa, sem ativar o alarme.</a:t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3950" y="35723225"/>
            <a:ext cx="11291453" cy="4548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288225" y="40271787"/>
            <a:ext cx="133197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3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Figura 2 - Diagrama de desenvovimento do dispositivo. Fonte: Autores</a:t>
            </a:r>
            <a:endParaRPr b="1" sz="5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2018-08-01T22:33:10Z</dcterms:created>
  <dc:creator>Usuário do Windows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